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8" r:id="rId4"/>
    <p:sldId id="279" r:id="rId5"/>
    <p:sldId id="267" r:id="rId6"/>
    <p:sldId id="271" r:id="rId7"/>
    <p:sldId id="276" r:id="rId8"/>
    <p:sldId id="262" r:id="rId9"/>
    <p:sldId id="272" r:id="rId10"/>
    <p:sldId id="260" r:id="rId11"/>
    <p:sldId id="273" r:id="rId12"/>
    <p:sldId id="277" r:id="rId13"/>
    <p:sldId id="268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ea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88E9E8-95F9-42F9-A1CE-A66AF923DA9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CBF320-EE24-46C3-911B-F349017CEA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mead@alanmead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psychometrics of Likert surveys: Lessons learned from analyses of the 16pf Questionnaire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8077200" cy="1499616"/>
          </a:xfrm>
        </p:spPr>
        <p:txBody>
          <a:bodyPr/>
          <a:lstStyle/>
          <a:p>
            <a:r>
              <a:rPr lang="en-US" dirty="0" smtClean="0"/>
              <a:t>Alan D. Mead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410200"/>
            <a:ext cx="3433271" cy="7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Much greater variety of statistical models</a:t>
            </a:r>
          </a:p>
          <a:p>
            <a:pPr lvl="1"/>
            <a:r>
              <a:rPr lang="en-US" dirty="0" smtClean="0"/>
              <a:t>Linear models (SEM) and non-linear models (IRT)</a:t>
            </a:r>
          </a:p>
          <a:p>
            <a:pPr lvl="1"/>
            <a:r>
              <a:rPr lang="en-US" dirty="0" smtClean="0"/>
              <a:t>Various ordinal models (GRM, GPCM)</a:t>
            </a:r>
          </a:p>
          <a:p>
            <a:pPr lvl="1"/>
            <a:r>
              <a:rPr lang="en-US" dirty="0" smtClean="0"/>
              <a:t>Nominal </a:t>
            </a:r>
            <a:r>
              <a:rPr lang="en-US" dirty="0" err="1" smtClean="0"/>
              <a:t>polytomous</a:t>
            </a:r>
            <a:r>
              <a:rPr lang="en-US" dirty="0" smtClean="0"/>
              <a:t> models (Nominal model)</a:t>
            </a:r>
          </a:p>
          <a:p>
            <a:pPr lvl="1"/>
            <a:r>
              <a:rPr lang="en-US" dirty="0" smtClean="0"/>
              <a:t>Multidimensional models</a:t>
            </a:r>
          </a:p>
          <a:p>
            <a:pPr lvl="1"/>
            <a:r>
              <a:rPr lang="en-US" dirty="0" smtClean="0"/>
              <a:t>Ideal-point models (above are all </a:t>
            </a:r>
            <a:r>
              <a:rPr lang="en-US" i="1" dirty="0" smtClean="0"/>
              <a:t>dominance</a:t>
            </a:r>
            <a:r>
              <a:rPr lang="en-US" dirty="0" smtClean="0"/>
              <a:t> models)</a:t>
            </a:r>
          </a:p>
          <a:p>
            <a:r>
              <a:rPr lang="en-US" dirty="0" smtClean="0"/>
              <a:t>Calibration issues</a:t>
            </a:r>
          </a:p>
          <a:p>
            <a:pPr lvl="1"/>
            <a:r>
              <a:rPr lang="en-US" dirty="0" smtClean="0"/>
              <a:t>Larger N required for </a:t>
            </a:r>
            <a:r>
              <a:rPr lang="en-US" dirty="0" err="1" smtClean="0"/>
              <a:t>polytomous</a:t>
            </a:r>
            <a:r>
              <a:rPr lang="en-US" dirty="0" smtClean="0"/>
              <a:t> models</a:t>
            </a:r>
          </a:p>
          <a:p>
            <a:pPr lvl="1"/>
            <a:r>
              <a:rPr lang="en-US" dirty="0" smtClean="0"/>
              <a:t>Some response options cannot be fit</a:t>
            </a:r>
          </a:p>
          <a:p>
            <a:pPr lvl="1"/>
            <a:r>
              <a:rPr lang="en-US" dirty="0" smtClean="0"/>
              <a:t>Short scales preclude asymptotic chi-square tests of fit</a:t>
            </a:r>
          </a:p>
        </p:txBody>
      </p:sp>
    </p:spTree>
    <p:extLst>
      <p:ext uri="{BB962C8B-B14F-4D97-AF65-F5344CB8AC3E}">
        <p14:creationId xmlns:p14="http://schemas.microsoft.com/office/powerpoint/2010/main" val="9301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IRT </a:t>
            </a:r>
            <a:r>
              <a:rPr lang="en-US" dirty="0" smtClean="0"/>
              <a:t>Analysis </a:t>
            </a:r>
            <a:r>
              <a:rPr lang="en-US" sz="1800" dirty="0" smtClean="0"/>
              <a:t>(cont.)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Items have far greater Information</a:t>
            </a:r>
          </a:p>
          <a:p>
            <a:pPr lvl="1"/>
            <a:r>
              <a:rPr lang="en-US" dirty="0" smtClean="0"/>
              <a:t>Which increases with more response points (to some limit)</a:t>
            </a:r>
          </a:p>
          <a:p>
            <a:r>
              <a:rPr lang="en-US" dirty="0" smtClean="0"/>
              <a:t>Perversely, Information is </a:t>
            </a:r>
            <a:r>
              <a:rPr lang="en-US" b="1" u="sng" dirty="0" smtClean="0"/>
              <a:t>less</a:t>
            </a:r>
            <a:r>
              <a:rPr lang="en-US" dirty="0" smtClean="0"/>
              <a:t> important</a:t>
            </a:r>
          </a:p>
          <a:p>
            <a:pPr lvl="1"/>
            <a:r>
              <a:rPr lang="en-US" dirty="0" smtClean="0"/>
              <a:t>Item have </a:t>
            </a:r>
            <a:r>
              <a:rPr lang="en-US" u="sng" dirty="0" smtClean="0"/>
              <a:t>wide</a:t>
            </a:r>
            <a:r>
              <a:rPr lang="en-US" dirty="0" smtClean="0"/>
              <a:t> Information</a:t>
            </a:r>
          </a:p>
          <a:p>
            <a:r>
              <a:rPr lang="en-US" dirty="0" smtClean="0"/>
              <a:t>Less motivation to use “IRT scoring”</a:t>
            </a:r>
          </a:p>
          <a:p>
            <a:pPr lvl="1"/>
            <a:r>
              <a:rPr lang="en-US" dirty="0" smtClean="0"/>
              <a:t>Item “difficulty” not a significant issue</a:t>
            </a:r>
          </a:p>
          <a:p>
            <a:pPr lvl="1"/>
            <a:r>
              <a:rPr lang="en-US" dirty="0" smtClean="0"/>
              <a:t>CTT Likert scoring is generally good enough</a:t>
            </a:r>
          </a:p>
          <a:p>
            <a:pPr lvl="1"/>
            <a:r>
              <a:rPr lang="en-US" dirty="0" smtClean="0"/>
              <a:t>Short scales may damage theta-hat estimates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Traditional </a:t>
            </a:r>
            <a:r>
              <a:rPr lang="en-US" dirty="0"/>
              <a:t>CAT has </a:t>
            </a:r>
            <a:r>
              <a:rPr lang="en-US" dirty="0" smtClean="0"/>
              <a:t>far </a:t>
            </a:r>
            <a:r>
              <a:rPr lang="en-US" dirty="0"/>
              <a:t>less </a:t>
            </a:r>
            <a:r>
              <a:rPr lang="en-US" dirty="0" smtClean="0"/>
              <a:t>value</a:t>
            </a:r>
          </a:p>
          <a:p>
            <a:pPr lvl="1"/>
            <a:r>
              <a:rPr lang="en-US" dirty="0"/>
              <a:t>MCAT makes more sense</a:t>
            </a:r>
          </a:p>
          <a:p>
            <a:pPr lvl="1"/>
            <a:r>
              <a:rPr lang="en-US" dirty="0" smtClean="0"/>
              <a:t>Strong </a:t>
            </a:r>
            <a:r>
              <a:rPr lang="en-US" dirty="0"/>
              <a:t>preference for multiple items/screen</a:t>
            </a:r>
          </a:p>
          <a:p>
            <a:r>
              <a:rPr lang="en-US" dirty="0" smtClean="0"/>
              <a:t>More formatting choices</a:t>
            </a:r>
          </a:p>
          <a:p>
            <a:pPr lvl="1"/>
            <a:r>
              <a:rPr lang="en-US" dirty="0"/>
              <a:t>Traditional horizontal “scale” format; Vertical</a:t>
            </a:r>
          </a:p>
          <a:p>
            <a:pPr lvl="1"/>
            <a:r>
              <a:rPr lang="en-US" dirty="0"/>
              <a:t>Technologically enhanced formats like sliders</a:t>
            </a:r>
          </a:p>
          <a:p>
            <a:r>
              <a:rPr lang="en-US" dirty="0" smtClean="0"/>
              <a:t>Choice of response scales</a:t>
            </a:r>
          </a:p>
          <a:p>
            <a:pPr lvl="1"/>
            <a:r>
              <a:rPr lang="en-US" dirty="0" smtClean="0"/>
              <a:t>How many points? (4-7?) Include a midpoint?</a:t>
            </a:r>
          </a:p>
          <a:p>
            <a:pPr lvl="1"/>
            <a:r>
              <a:rPr lang="en-US" dirty="0" smtClean="0"/>
              <a:t>Forced-choice (“team player” or “talkative”?) </a:t>
            </a:r>
          </a:p>
          <a:p>
            <a:pPr lvl="1"/>
            <a:r>
              <a:rPr lang="en-US" dirty="0" smtClean="0"/>
              <a:t>Choice of anchors (agreement, frequency,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27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and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Reporting issues</a:t>
            </a:r>
          </a:p>
          <a:p>
            <a:r>
              <a:rPr lang="en-US" dirty="0" smtClean="0"/>
              <a:t>“Score security” (differing threats)</a:t>
            </a:r>
          </a:p>
          <a:p>
            <a:r>
              <a:rPr lang="en-US" dirty="0"/>
              <a:t>Effects of </a:t>
            </a:r>
            <a:r>
              <a:rPr lang="en-US" dirty="0" smtClean="0"/>
              <a:t>bi-polarity</a:t>
            </a:r>
          </a:p>
          <a:p>
            <a:r>
              <a:rPr lang="en-US" dirty="0" smtClean="0"/>
              <a:t>Validity</a:t>
            </a:r>
            <a:endParaRPr lang="en-US" dirty="0"/>
          </a:p>
          <a:p>
            <a:pPr lvl="1"/>
            <a:r>
              <a:rPr lang="en-US" dirty="0"/>
              <a:t>Greater care must be taken to ensure content validity</a:t>
            </a:r>
          </a:p>
          <a:p>
            <a:pPr lvl="1"/>
            <a:r>
              <a:rPr lang="en-US" dirty="0" smtClean="0"/>
              <a:t>Criterion-related validities are more modest</a:t>
            </a:r>
            <a:endParaRPr lang="en-US" dirty="0"/>
          </a:p>
          <a:p>
            <a:pPr lvl="1"/>
            <a:r>
              <a:rPr lang="en-US" dirty="0" smtClean="0"/>
              <a:t>Construct validity may be more important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amead@alanmead.org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Measures are just measures,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measurement theory (CTT or IRT or g theory, etc.) for all types of measures</a:t>
            </a:r>
          </a:p>
          <a:p>
            <a:r>
              <a:rPr lang="en-US" dirty="0" smtClean="0"/>
              <a:t>I thought so, before I started teaching at IIT</a:t>
            </a:r>
          </a:p>
          <a:p>
            <a:r>
              <a:rPr lang="en-US" dirty="0" smtClean="0"/>
              <a:t>But the “devil’s in the details” and these details vary considerably</a:t>
            </a:r>
          </a:p>
          <a:p>
            <a:pPr lvl="1"/>
            <a:r>
              <a:rPr lang="en-US" dirty="0" smtClean="0"/>
              <a:t>“Getting started” and Item writing</a:t>
            </a:r>
          </a:p>
          <a:p>
            <a:pPr lvl="1"/>
            <a:r>
              <a:rPr lang="en-US" dirty="0" smtClean="0"/>
              <a:t>Item analysis</a:t>
            </a:r>
          </a:p>
          <a:p>
            <a:pPr lvl="1"/>
            <a:r>
              <a:rPr lang="en-US" dirty="0" smtClean="0"/>
              <a:t>Implementation</a:t>
            </a:r>
          </a:p>
          <a:p>
            <a:r>
              <a:rPr lang="en-US" dirty="0" smtClean="0"/>
              <a:t>I will use the 16pf as an example; most of these points are true for all Likert instruments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9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57200" y="-228600"/>
            <a:ext cx="10972800" cy="815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14" y="226365"/>
            <a:ext cx="7553325" cy="6238875"/>
          </a:xfrm>
        </p:spPr>
      </p:pic>
    </p:spTree>
    <p:extLst>
      <p:ext uri="{BB962C8B-B14F-4D97-AF65-F5344CB8AC3E}">
        <p14:creationId xmlns:p14="http://schemas.microsoft.com/office/powerpoint/2010/main" val="15224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16pf6 Planned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Shorter, more reliable Likert scales</a:t>
            </a:r>
          </a:p>
          <a:p>
            <a:r>
              <a:rPr lang="en-US" dirty="0" smtClean="0"/>
              <a:t>Adaptive Reasoning/B scale</a:t>
            </a:r>
          </a:p>
          <a:p>
            <a:r>
              <a:rPr lang="en-US" dirty="0" smtClean="0"/>
              <a:t>Improved inattention validity index</a:t>
            </a:r>
          </a:p>
          <a:p>
            <a:r>
              <a:rPr lang="en-US" dirty="0" smtClean="0"/>
              <a:t>Updated norms</a:t>
            </a:r>
          </a:p>
          <a:p>
            <a:r>
              <a:rPr lang="en-US" dirty="0" smtClean="0"/>
              <a:t>Measuring the same factor structure as 16pf5</a:t>
            </a:r>
          </a:p>
          <a:p>
            <a:r>
              <a:rPr lang="en-US" dirty="0" smtClean="0"/>
              <a:t>Gender neutral reports</a:t>
            </a:r>
          </a:p>
          <a:p>
            <a:r>
              <a:rPr lang="en-US" dirty="0" smtClean="0"/>
              <a:t>Even better support for organizational applications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55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Everything we know about writing personality/Likert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Get it? This page is BLANK!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(Funny joke,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but not actually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a laughing matter!)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Seriously, what we </a:t>
            </a:r>
            <a:r>
              <a:rPr lang="en-US" dirty="0"/>
              <a:t>know about writing </a:t>
            </a:r>
            <a:r>
              <a:rPr lang="en-US" dirty="0" smtClean="0"/>
              <a:t>personality/Likert </a:t>
            </a:r>
            <a:r>
              <a:rPr lang="en-US" dirty="0"/>
              <a:t>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Most item writing guidance is (explicitly) designed for ability testing:</a:t>
            </a:r>
          </a:p>
          <a:p>
            <a:pPr lvl="1"/>
            <a:r>
              <a:rPr lang="en-US" dirty="0" smtClean="0"/>
              <a:t>Rule 1: Use either the best answer format or the correct answer format</a:t>
            </a:r>
          </a:p>
          <a:p>
            <a:pPr lvl="1"/>
            <a:r>
              <a:rPr lang="en-US" dirty="0" smtClean="0"/>
              <a:t>Rule 11: Avoid cuing one item with another; keep items independent of one another</a:t>
            </a:r>
          </a:p>
          <a:p>
            <a:r>
              <a:rPr lang="en-US" dirty="0" smtClean="0"/>
              <a:t>Many guidelines are trivial/common sense</a:t>
            </a:r>
          </a:p>
          <a:p>
            <a:pPr lvl="1"/>
            <a:r>
              <a:rPr lang="en-US" dirty="0" smtClean="0"/>
              <a:t>Rule 4: Allow time for editing and other types of item revisions</a:t>
            </a:r>
          </a:p>
          <a:p>
            <a:pPr lvl="1"/>
            <a:r>
              <a:rPr lang="en-US" dirty="0" smtClean="0"/>
              <a:t>Rule 5: Use good grammar, punctuation, and spelling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Some guidelines are bad advice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Finally, a very few guidelines actually apply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Existing guidance either ignores Likert-specific issues…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80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Seriously, what we </a:t>
            </a:r>
            <a:r>
              <a:rPr lang="en-US" dirty="0"/>
              <a:t>know about writing </a:t>
            </a:r>
            <a:r>
              <a:rPr lang="en-US" dirty="0" smtClean="0"/>
              <a:t>personality/Likert </a:t>
            </a:r>
            <a:r>
              <a:rPr lang="en-US" dirty="0"/>
              <a:t>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Most item writing guidance is (explicitly) designed for ability testing: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Many guidelines are trivial/common sense</a:t>
            </a:r>
          </a:p>
          <a:p>
            <a:r>
              <a:rPr lang="en-US" dirty="0" smtClean="0"/>
              <a:t>Some guidelines are bad advice</a:t>
            </a:r>
          </a:p>
          <a:p>
            <a:pPr lvl="1"/>
            <a:r>
              <a:rPr lang="en-US" dirty="0" smtClean="0"/>
              <a:t>Rule 22: Word the stem positively; avoid negative phrasing.</a:t>
            </a:r>
          </a:p>
          <a:p>
            <a:r>
              <a:rPr lang="en-US" dirty="0" smtClean="0"/>
              <a:t>Finally, a very few guidelines actually apply</a:t>
            </a:r>
          </a:p>
          <a:p>
            <a:pPr lvl="1"/>
            <a:r>
              <a:rPr lang="en-US" dirty="0" smtClean="0"/>
              <a:t>Rule 35: Avoid specific determiners, such as “never” and “always”</a:t>
            </a:r>
          </a:p>
          <a:p>
            <a:r>
              <a:rPr lang="en-US" dirty="0" smtClean="0"/>
              <a:t>Existing guidance either ignores Likert-specific issues or is based on weak empiricism (“So-and-so found that 4-options scales were optimal [by some unstated criteria], so use those.”)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4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and Item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Generally, Likert items have “directions” rather than correct answers</a:t>
            </a:r>
          </a:p>
          <a:p>
            <a:r>
              <a:rPr lang="en-US" dirty="0" smtClean="0"/>
              <a:t>Consider these </a:t>
            </a:r>
            <a:r>
              <a:rPr lang="en-US" i="1" dirty="0" smtClean="0"/>
              <a:t>Emotional Stability</a:t>
            </a:r>
            <a:r>
              <a:rPr lang="en-US" dirty="0" smtClean="0"/>
              <a:t> items:</a:t>
            </a:r>
          </a:p>
          <a:p>
            <a:pPr lvl="1"/>
            <a:r>
              <a:rPr lang="en-US" dirty="0" smtClean="0"/>
              <a:t>“I rarely feel blue” </a:t>
            </a:r>
            <a:r>
              <a:rPr lang="en-US" sz="1500" dirty="0" smtClean="0"/>
              <a:t>(positively worded)</a:t>
            </a:r>
          </a:p>
          <a:p>
            <a:pPr lvl="1"/>
            <a:r>
              <a:rPr lang="en-US" dirty="0" smtClean="0"/>
              <a:t>“I have days where I just cannot cope.” </a:t>
            </a:r>
            <a:r>
              <a:rPr lang="en-US" sz="1500" dirty="0" smtClean="0"/>
              <a:t>(negatively worded)</a:t>
            </a:r>
            <a:endParaRPr lang="en-US" sz="1500" dirty="0"/>
          </a:p>
          <a:p>
            <a:r>
              <a:rPr lang="en-US" dirty="0" smtClean="0"/>
              <a:t>The “direction” would be reversed for </a:t>
            </a:r>
            <a:r>
              <a:rPr lang="en-US" i="1" dirty="0" smtClean="0"/>
              <a:t>Neuroticism</a:t>
            </a:r>
            <a:endParaRPr lang="en-US" dirty="0" smtClean="0"/>
          </a:p>
          <a:p>
            <a:pPr lvl="1"/>
            <a:r>
              <a:rPr lang="en-US" dirty="0" smtClean="0"/>
              <a:t>These “are” both </a:t>
            </a:r>
            <a:r>
              <a:rPr lang="en-US" i="1" dirty="0" smtClean="0"/>
              <a:t>Emotional Stability</a:t>
            </a:r>
            <a:r>
              <a:rPr lang="en-US" dirty="0" smtClean="0"/>
              <a:t> and </a:t>
            </a:r>
            <a:r>
              <a:rPr lang="en-US" i="1" dirty="0" smtClean="0"/>
              <a:t>Neuroticism</a:t>
            </a:r>
            <a:r>
              <a:rPr lang="en-US" dirty="0" smtClean="0"/>
              <a:t> items</a:t>
            </a:r>
          </a:p>
        </p:txBody>
      </p:sp>
    </p:spTree>
    <p:extLst>
      <p:ext uri="{BB962C8B-B14F-4D97-AF65-F5344CB8AC3E}">
        <p14:creationId xmlns:p14="http://schemas.microsoft.com/office/powerpoint/2010/main" val="188156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and Item Analysis </a:t>
            </a:r>
            <a:r>
              <a:rPr lang="en-US" sz="1800" dirty="0" smtClean="0"/>
              <a:t>(cont.)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Several unique aspects of item analysis</a:t>
            </a:r>
          </a:p>
          <a:p>
            <a:pPr lvl="1"/>
            <a:r>
              <a:rPr lang="en-US" dirty="0" smtClean="0"/>
              <a:t>Item mean is not very important</a:t>
            </a:r>
          </a:p>
          <a:p>
            <a:pPr lvl="1"/>
            <a:r>
              <a:rPr lang="en-US" dirty="0" smtClean="0"/>
              <a:t>Corrected item-total correlation (CITC) is critical</a:t>
            </a:r>
          </a:p>
          <a:p>
            <a:pPr lvl="1"/>
            <a:r>
              <a:rPr lang="en-US" dirty="0" smtClean="0"/>
              <a:t>CITC should be greater than cross-scale correlations</a:t>
            </a:r>
          </a:p>
          <a:p>
            <a:pPr lvl="1"/>
            <a:r>
              <a:rPr lang="en-US" dirty="0" smtClean="0"/>
              <a:t>Factor analysis (item loading) may be important</a:t>
            </a:r>
          </a:p>
          <a:p>
            <a:pPr lvl="1"/>
            <a:r>
              <a:rPr lang="en-US" dirty="0" smtClean="0"/>
              <a:t>Greater concern about item homogeneity</a:t>
            </a:r>
          </a:p>
          <a:p>
            <a:r>
              <a:rPr lang="en-US" dirty="0" smtClean="0"/>
              <a:t>Scales tend to be </a:t>
            </a:r>
            <a:r>
              <a:rPr lang="en-US" u="sng" dirty="0" smtClean="0"/>
              <a:t>far</a:t>
            </a:r>
            <a:r>
              <a:rPr lang="en-US" dirty="0" smtClean="0"/>
              <a:t> shorter (3 items!?!)</a:t>
            </a:r>
          </a:p>
          <a:p>
            <a:pPr lvl="1"/>
            <a:r>
              <a:rPr lang="en-US" dirty="0" smtClean="0"/>
              <a:t>But individual items are informative</a:t>
            </a:r>
          </a:p>
          <a:p>
            <a:pPr lvl="1"/>
            <a:r>
              <a:rPr lang="en-US" dirty="0" smtClean="0"/>
              <a:t>But may preclude analyses requiring long scales</a:t>
            </a:r>
          </a:p>
        </p:txBody>
      </p:sp>
    </p:spTree>
    <p:extLst>
      <p:ext uri="{BB962C8B-B14F-4D97-AF65-F5344CB8AC3E}">
        <p14:creationId xmlns:p14="http://schemas.microsoft.com/office/powerpoint/2010/main" val="39013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189</TotalTime>
  <Words>726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The psychometrics of Likert surveys: Lessons learned from analyses of the 16pf Questionnaire</vt:lpstr>
      <vt:lpstr>Measures are just measures, right?</vt:lpstr>
      <vt:lpstr>PowerPoint Presentation</vt:lpstr>
      <vt:lpstr>16pf6 Planned Improvements</vt:lpstr>
      <vt:lpstr>Everything we know about writing personality/Likert items</vt:lpstr>
      <vt:lpstr>Seriously, what we know about writing personality/Likert items</vt:lpstr>
      <vt:lpstr>Seriously, what we know about writing personality/Likert items</vt:lpstr>
      <vt:lpstr>Scoring and Item Analysis</vt:lpstr>
      <vt:lpstr>Scoring and Item Analysis (cont.)</vt:lpstr>
      <vt:lpstr>IRT Analysis</vt:lpstr>
      <vt:lpstr>IRT Analysis (cont.)</vt:lpstr>
      <vt:lpstr>Administration</vt:lpstr>
      <vt:lpstr>Usage and Validity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psychometrics of Likert surveys: Lessons learned from analyses of the 16pf Questionnaire</dc:title>
  <dc:creator>amead</dc:creator>
  <cp:lastModifiedBy>amead</cp:lastModifiedBy>
  <cp:revision>21</cp:revision>
  <dcterms:created xsi:type="dcterms:W3CDTF">2017-10-10T20:07:12Z</dcterms:created>
  <dcterms:modified xsi:type="dcterms:W3CDTF">2017-10-11T16:22:50Z</dcterms:modified>
</cp:coreProperties>
</file>